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</p:sldMasterIdLst>
  <p:sldIdLst>
    <p:sldId id="257" r:id="rId3"/>
    <p:sldId id="288" r:id="rId4"/>
    <p:sldId id="293" r:id="rId5"/>
    <p:sldId id="309" r:id="rId6"/>
    <p:sldId id="310" r:id="rId7"/>
    <p:sldId id="322" r:id="rId8"/>
    <p:sldId id="313" r:id="rId9"/>
    <p:sldId id="314" r:id="rId10"/>
    <p:sldId id="315" r:id="rId11"/>
    <p:sldId id="316" r:id="rId12"/>
    <p:sldId id="311" r:id="rId13"/>
    <p:sldId id="312" r:id="rId14"/>
    <p:sldId id="323" r:id="rId15"/>
    <p:sldId id="325" r:id="rId16"/>
    <p:sldId id="326" r:id="rId17"/>
    <p:sldId id="324" r:id="rId18"/>
    <p:sldId id="327" r:id="rId19"/>
    <p:sldId id="328" r:id="rId20"/>
    <p:sldId id="318" r:id="rId21"/>
    <p:sldId id="304" r:id="rId22"/>
    <p:sldId id="319" r:id="rId23"/>
    <p:sldId id="320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2540" autoAdjust="0"/>
  </p:normalViewPr>
  <p:slideViewPr>
    <p:cSldViewPr>
      <p:cViewPr>
        <p:scale>
          <a:sx n="120" d="100"/>
          <a:sy n="120" d="100"/>
        </p:scale>
        <p:origin x="276" y="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7911563137941097E-2"/>
          <c:y val="4.4713540763351718E-2"/>
          <c:w val="0.58087695635267811"/>
          <c:h val="0.79844855296171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РЕЧЕВАЯ ГОТОВНОСТЬ ВЫСОКИЙ УРОВЕНЬ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72</c:v>
                </c:pt>
                <c:pt idx="1">
                  <c:v>82</c:v>
                </c:pt>
                <c:pt idx="2">
                  <c:v>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ПСИХОЛОГИЧЕСКАЯ ГОТОВНОСТЬ ВЫСОКИЙ УРОВЕНЬ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28</c:v>
                </c:pt>
                <c:pt idx="1">
                  <c:v>52</c:v>
                </c:pt>
                <c:pt idx="2">
                  <c:v>25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РЕЧЕВАЯ ГОТОВНОСТЬ СРЕДНИЙ УРОВЕНЬ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accent2">
                  <a:lumMod val="75000"/>
                </a:schemeClr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52</c:v>
                </c:pt>
                <c:pt idx="1">
                  <c:v>18</c:v>
                </c:pt>
                <c:pt idx="2">
                  <c:v>70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ПСИХОЛОГИЧЕСКАЯ ГОТОВНОСТЬ СРЕДНЕЙ УРОВЕНЬ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48</c:v>
                </c:pt>
                <c:pt idx="1">
                  <c:v>28</c:v>
                </c:pt>
                <c:pt idx="2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8383616"/>
        <c:axId val="168385152"/>
        <c:axId val="0"/>
      </c:bar3DChart>
      <c:catAx>
        <c:axId val="168383616"/>
        <c:scaling>
          <c:orientation val="minMax"/>
        </c:scaling>
        <c:delete val="0"/>
        <c:axPos val="b"/>
        <c:majorTickMark val="out"/>
        <c:minorTickMark val="none"/>
        <c:tickLblPos val="nextTo"/>
        <c:crossAx val="168385152"/>
        <c:crosses val="autoZero"/>
        <c:auto val="1"/>
        <c:lblAlgn val="ctr"/>
        <c:lblOffset val="100"/>
        <c:noMultiLvlLbl val="0"/>
      </c:catAx>
      <c:valAx>
        <c:axId val="168385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83836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22824B-0F76-4DC0-BF20-6256EAE5C5BF}" type="doc">
      <dgm:prSet loTypeId="urn:microsoft.com/office/officeart/2005/8/layout/cycle8" loCatId="cycle" qsTypeId="urn:microsoft.com/office/officeart/2005/8/quickstyle/3d2" qsCatId="3D" csTypeId="urn:microsoft.com/office/officeart/2005/8/colors/colorful3" csCatId="colorful" phldr="1"/>
      <dgm:spPr/>
    </dgm:pt>
    <dgm:pt modelId="{5ECBAFDD-B5A0-4288-BE76-3C7E1366D3B1}">
      <dgm:prSet phldrT="[Текст]"/>
      <dgm:spPr/>
      <dgm:t>
        <a:bodyPr/>
        <a:lstStyle/>
        <a:p>
          <a:r>
            <a:rPr lang="ru-RU" dirty="0" smtClean="0"/>
            <a:t>Методическая работа </a:t>
          </a:r>
          <a:endParaRPr lang="ru-RU" dirty="0"/>
        </a:p>
      </dgm:t>
    </dgm:pt>
    <dgm:pt modelId="{94B1451F-5162-4BCD-97BD-1612E68EDCF1}" type="parTrans" cxnId="{E22C03B2-BE31-46C7-B95D-49449EBE1D79}">
      <dgm:prSet/>
      <dgm:spPr/>
      <dgm:t>
        <a:bodyPr/>
        <a:lstStyle/>
        <a:p>
          <a:endParaRPr lang="ru-RU"/>
        </a:p>
      </dgm:t>
    </dgm:pt>
    <dgm:pt modelId="{EBCCD465-712B-4927-8351-24D7AB2EE187}" type="sibTrans" cxnId="{E22C03B2-BE31-46C7-B95D-49449EBE1D79}">
      <dgm:prSet/>
      <dgm:spPr/>
      <dgm:t>
        <a:bodyPr/>
        <a:lstStyle/>
        <a:p>
          <a:endParaRPr lang="ru-RU"/>
        </a:p>
      </dgm:t>
    </dgm:pt>
    <dgm:pt modelId="{B2D4DDC3-8C5E-4019-AE6E-77ECCB28852A}">
      <dgm:prSet phldrT="[Текст]"/>
      <dgm:spPr/>
      <dgm:t>
        <a:bodyPr/>
        <a:lstStyle/>
        <a:p>
          <a:r>
            <a:rPr lang="ru-RU" dirty="0" smtClean="0"/>
            <a:t>Психологическая и коррекционно-развивающая работа </a:t>
          </a:r>
          <a:endParaRPr lang="ru-RU" dirty="0"/>
        </a:p>
      </dgm:t>
    </dgm:pt>
    <dgm:pt modelId="{2CB0EDA1-2E1F-484A-AEAF-62C35C41E251}" type="parTrans" cxnId="{246C1D7C-D820-49D3-8CCB-2D3C219B7D36}">
      <dgm:prSet/>
      <dgm:spPr/>
      <dgm:t>
        <a:bodyPr/>
        <a:lstStyle/>
        <a:p>
          <a:endParaRPr lang="ru-RU"/>
        </a:p>
      </dgm:t>
    </dgm:pt>
    <dgm:pt modelId="{545F93A1-38BA-4EBD-AEC9-B39590979084}" type="sibTrans" cxnId="{246C1D7C-D820-49D3-8CCB-2D3C219B7D36}">
      <dgm:prSet/>
      <dgm:spPr/>
      <dgm:t>
        <a:bodyPr/>
        <a:lstStyle/>
        <a:p>
          <a:endParaRPr lang="ru-RU"/>
        </a:p>
      </dgm:t>
    </dgm:pt>
    <dgm:pt modelId="{0446F2F8-CABC-4A0D-8FAC-13E35EE2C27C}">
      <dgm:prSet phldrT="[Текст]"/>
      <dgm:spPr/>
      <dgm:t>
        <a:bodyPr/>
        <a:lstStyle/>
        <a:p>
          <a:r>
            <a:rPr lang="ru-RU" dirty="0" smtClean="0"/>
            <a:t>Организационная работа с детьми и родителями </a:t>
          </a:r>
          <a:endParaRPr lang="ru-RU" dirty="0"/>
        </a:p>
      </dgm:t>
    </dgm:pt>
    <dgm:pt modelId="{BC891EC6-2922-4549-ABF9-B28F7400F074}" type="parTrans" cxnId="{F1B28F71-6A51-456A-BE25-06FD09083316}">
      <dgm:prSet/>
      <dgm:spPr/>
      <dgm:t>
        <a:bodyPr/>
        <a:lstStyle/>
        <a:p>
          <a:endParaRPr lang="ru-RU"/>
        </a:p>
      </dgm:t>
    </dgm:pt>
    <dgm:pt modelId="{0DCD6DF7-47B1-407A-90BA-742B843DE27C}" type="sibTrans" cxnId="{F1B28F71-6A51-456A-BE25-06FD09083316}">
      <dgm:prSet/>
      <dgm:spPr/>
      <dgm:t>
        <a:bodyPr/>
        <a:lstStyle/>
        <a:p>
          <a:endParaRPr lang="ru-RU"/>
        </a:p>
      </dgm:t>
    </dgm:pt>
    <dgm:pt modelId="{E78C05C6-2218-45EC-9966-39747E22E94A}" type="pres">
      <dgm:prSet presAssocID="{CC22824B-0F76-4DC0-BF20-6256EAE5C5BF}" presName="compositeShape" presStyleCnt="0">
        <dgm:presLayoutVars>
          <dgm:chMax val="7"/>
          <dgm:dir/>
          <dgm:resizeHandles val="exact"/>
        </dgm:presLayoutVars>
      </dgm:prSet>
      <dgm:spPr/>
    </dgm:pt>
    <dgm:pt modelId="{2BC2A551-C66B-479B-8F23-FA70ECE19FAC}" type="pres">
      <dgm:prSet presAssocID="{CC22824B-0F76-4DC0-BF20-6256EAE5C5BF}" presName="wedge1" presStyleLbl="node1" presStyleIdx="0" presStyleCnt="3"/>
      <dgm:spPr/>
      <dgm:t>
        <a:bodyPr/>
        <a:lstStyle/>
        <a:p>
          <a:endParaRPr lang="ru-RU"/>
        </a:p>
      </dgm:t>
    </dgm:pt>
    <dgm:pt modelId="{639F6DC1-8BA0-4018-B70C-5080C9D076DE}" type="pres">
      <dgm:prSet presAssocID="{CC22824B-0F76-4DC0-BF20-6256EAE5C5BF}" presName="dummy1a" presStyleCnt="0"/>
      <dgm:spPr/>
    </dgm:pt>
    <dgm:pt modelId="{5790A94C-07DE-43E4-9D82-F01C74002567}" type="pres">
      <dgm:prSet presAssocID="{CC22824B-0F76-4DC0-BF20-6256EAE5C5BF}" presName="dummy1b" presStyleCnt="0"/>
      <dgm:spPr/>
    </dgm:pt>
    <dgm:pt modelId="{87811E24-90F9-4CB8-97B9-D900BFFE0DCC}" type="pres">
      <dgm:prSet presAssocID="{CC22824B-0F76-4DC0-BF20-6256EAE5C5B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482A85-B4E3-4174-8E2B-2CE704BFE655}" type="pres">
      <dgm:prSet presAssocID="{CC22824B-0F76-4DC0-BF20-6256EAE5C5BF}" presName="wedge2" presStyleLbl="node1" presStyleIdx="1" presStyleCnt="3"/>
      <dgm:spPr/>
      <dgm:t>
        <a:bodyPr/>
        <a:lstStyle/>
        <a:p>
          <a:endParaRPr lang="ru-RU"/>
        </a:p>
      </dgm:t>
    </dgm:pt>
    <dgm:pt modelId="{FD1035CF-F410-40BE-9A84-447757D4AF4A}" type="pres">
      <dgm:prSet presAssocID="{CC22824B-0F76-4DC0-BF20-6256EAE5C5BF}" presName="dummy2a" presStyleCnt="0"/>
      <dgm:spPr/>
    </dgm:pt>
    <dgm:pt modelId="{DCA6C392-0FCE-46F0-AA74-478BC61B79AA}" type="pres">
      <dgm:prSet presAssocID="{CC22824B-0F76-4DC0-BF20-6256EAE5C5BF}" presName="dummy2b" presStyleCnt="0"/>
      <dgm:spPr/>
    </dgm:pt>
    <dgm:pt modelId="{07F4A519-9240-40A4-AFF0-FD8A24A5C2CF}" type="pres">
      <dgm:prSet presAssocID="{CC22824B-0F76-4DC0-BF20-6256EAE5C5B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D26E9D-FBDB-4D45-A566-613EEFFDDF14}" type="pres">
      <dgm:prSet presAssocID="{CC22824B-0F76-4DC0-BF20-6256EAE5C5BF}" presName="wedge3" presStyleLbl="node1" presStyleIdx="2" presStyleCnt="3" custLinFactNeighborX="518" custLinFactNeighborY="945"/>
      <dgm:spPr/>
      <dgm:t>
        <a:bodyPr/>
        <a:lstStyle/>
        <a:p>
          <a:endParaRPr lang="ru-RU"/>
        </a:p>
      </dgm:t>
    </dgm:pt>
    <dgm:pt modelId="{7C2610DB-0A2B-4D70-8AF4-3E9B3D3EE4E4}" type="pres">
      <dgm:prSet presAssocID="{CC22824B-0F76-4DC0-BF20-6256EAE5C5BF}" presName="dummy3a" presStyleCnt="0"/>
      <dgm:spPr/>
    </dgm:pt>
    <dgm:pt modelId="{88D86EB3-7206-4579-9271-E4F2E8E4A2EF}" type="pres">
      <dgm:prSet presAssocID="{CC22824B-0F76-4DC0-BF20-6256EAE5C5BF}" presName="dummy3b" presStyleCnt="0"/>
      <dgm:spPr/>
    </dgm:pt>
    <dgm:pt modelId="{C128615F-9AC4-4023-888D-09B55753B015}" type="pres">
      <dgm:prSet presAssocID="{CC22824B-0F76-4DC0-BF20-6256EAE5C5B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C74E39-7CF7-4627-8B16-00AB9443D8AA}" type="pres">
      <dgm:prSet presAssocID="{EBCCD465-712B-4927-8351-24D7AB2EE187}" presName="arrowWedge1" presStyleLbl="fgSibTrans2D1" presStyleIdx="0" presStyleCnt="3"/>
      <dgm:spPr/>
    </dgm:pt>
    <dgm:pt modelId="{0AD570DE-07DF-463F-A87C-A7726E395C01}" type="pres">
      <dgm:prSet presAssocID="{545F93A1-38BA-4EBD-AEC9-B39590979084}" presName="arrowWedge2" presStyleLbl="fgSibTrans2D1" presStyleIdx="1" presStyleCnt="3"/>
      <dgm:spPr/>
    </dgm:pt>
    <dgm:pt modelId="{DD36C6EC-B58C-47DB-A582-BB97958FFA61}" type="pres">
      <dgm:prSet presAssocID="{0DCD6DF7-47B1-407A-90BA-742B843DE27C}" presName="arrowWedge3" presStyleLbl="fgSibTrans2D1" presStyleIdx="2" presStyleCnt="3"/>
      <dgm:spPr/>
    </dgm:pt>
  </dgm:ptLst>
  <dgm:cxnLst>
    <dgm:cxn modelId="{E22C03B2-BE31-46C7-B95D-49449EBE1D79}" srcId="{CC22824B-0F76-4DC0-BF20-6256EAE5C5BF}" destId="{5ECBAFDD-B5A0-4288-BE76-3C7E1366D3B1}" srcOrd="0" destOrd="0" parTransId="{94B1451F-5162-4BCD-97BD-1612E68EDCF1}" sibTransId="{EBCCD465-712B-4927-8351-24D7AB2EE187}"/>
    <dgm:cxn modelId="{8A96ABA4-FAD6-41DB-8B7D-B63BEC85B1A3}" type="presOf" srcId="{0446F2F8-CABC-4A0D-8FAC-13E35EE2C27C}" destId="{79D26E9D-FBDB-4D45-A566-613EEFFDDF14}" srcOrd="0" destOrd="0" presId="urn:microsoft.com/office/officeart/2005/8/layout/cycle8"/>
    <dgm:cxn modelId="{BD5DFCF6-B185-4B69-9A05-1622DF82F935}" type="presOf" srcId="{5ECBAFDD-B5A0-4288-BE76-3C7E1366D3B1}" destId="{2BC2A551-C66B-479B-8F23-FA70ECE19FAC}" srcOrd="0" destOrd="0" presId="urn:microsoft.com/office/officeart/2005/8/layout/cycle8"/>
    <dgm:cxn modelId="{B16D1667-94CC-44E0-B334-B1AF95E5ECC0}" type="presOf" srcId="{CC22824B-0F76-4DC0-BF20-6256EAE5C5BF}" destId="{E78C05C6-2218-45EC-9966-39747E22E94A}" srcOrd="0" destOrd="0" presId="urn:microsoft.com/office/officeart/2005/8/layout/cycle8"/>
    <dgm:cxn modelId="{6FA04090-D3F9-407F-BAD6-18610660CA69}" type="presOf" srcId="{B2D4DDC3-8C5E-4019-AE6E-77ECCB28852A}" destId="{0C482A85-B4E3-4174-8E2B-2CE704BFE655}" srcOrd="0" destOrd="0" presId="urn:microsoft.com/office/officeart/2005/8/layout/cycle8"/>
    <dgm:cxn modelId="{F1B28F71-6A51-456A-BE25-06FD09083316}" srcId="{CC22824B-0F76-4DC0-BF20-6256EAE5C5BF}" destId="{0446F2F8-CABC-4A0D-8FAC-13E35EE2C27C}" srcOrd="2" destOrd="0" parTransId="{BC891EC6-2922-4549-ABF9-B28F7400F074}" sibTransId="{0DCD6DF7-47B1-407A-90BA-742B843DE27C}"/>
    <dgm:cxn modelId="{48DFD73E-8230-46C2-8BF5-FC850E7EDFFF}" type="presOf" srcId="{B2D4DDC3-8C5E-4019-AE6E-77ECCB28852A}" destId="{07F4A519-9240-40A4-AFF0-FD8A24A5C2CF}" srcOrd="1" destOrd="0" presId="urn:microsoft.com/office/officeart/2005/8/layout/cycle8"/>
    <dgm:cxn modelId="{97E516F2-05B1-45BF-AF35-FE2BD367D33F}" type="presOf" srcId="{5ECBAFDD-B5A0-4288-BE76-3C7E1366D3B1}" destId="{87811E24-90F9-4CB8-97B9-D900BFFE0DCC}" srcOrd="1" destOrd="0" presId="urn:microsoft.com/office/officeart/2005/8/layout/cycle8"/>
    <dgm:cxn modelId="{0BD4AB05-961C-4514-A534-876709A6C2D5}" type="presOf" srcId="{0446F2F8-CABC-4A0D-8FAC-13E35EE2C27C}" destId="{C128615F-9AC4-4023-888D-09B55753B015}" srcOrd="1" destOrd="0" presId="urn:microsoft.com/office/officeart/2005/8/layout/cycle8"/>
    <dgm:cxn modelId="{246C1D7C-D820-49D3-8CCB-2D3C219B7D36}" srcId="{CC22824B-0F76-4DC0-BF20-6256EAE5C5BF}" destId="{B2D4DDC3-8C5E-4019-AE6E-77ECCB28852A}" srcOrd="1" destOrd="0" parTransId="{2CB0EDA1-2E1F-484A-AEAF-62C35C41E251}" sibTransId="{545F93A1-38BA-4EBD-AEC9-B39590979084}"/>
    <dgm:cxn modelId="{484AAA58-7014-428C-A17A-6DEEECE979CA}" type="presParOf" srcId="{E78C05C6-2218-45EC-9966-39747E22E94A}" destId="{2BC2A551-C66B-479B-8F23-FA70ECE19FAC}" srcOrd="0" destOrd="0" presId="urn:microsoft.com/office/officeart/2005/8/layout/cycle8"/>
    <dgm:cxn modelId="{621C4243-DB4C-45D8-AE69-67D7D3144504}" type="presParOf" srcId="{E78C05C6-2218-45EC-9966-39747E22E94A}" destId="{639F6DC1-8BA0-4018-B70C-5080C9D076DE}" srcOrd="1" destOrd="0" presId="urn:microsoft.com/office/officeart/2005/8/layout/cycle8"/>
    <dgm:cxn modelId="{923B8268-6A73-4C40-8E1F-C1A281665EDC}" type="presParOf" srcId="{E78C05C6-2218-45EC-9966-39747E22E94A}" destId="{5790A94C-07DE-43E4-9D82-F01C74002567}" srcOrd="2" destOrd="0" presId="urn:microsoft.com/office/officeart/2005/8/layout/cycle8"/>
    <dgm:cxn modelId="{3B2C08F7-F161-4B93-BBC9-1CA28AE66B76}" type="presParOf" srcId="{E78C05C6-2218-45EC-9966-39747E22E94A}" destId="{87811E24-90F9-4CB8-97B9-D900BFFE0DCC}" srcOrd="3" destOrd="0" presId="urn:microsoft.com/office/officeart/2005/8/layout/cycle8"/>
    <dgm:cxn modelId="{4446ECDB-37E7-48C0-895E-6AF531729B3B}" type="presParOf" srcId="{E78C05C6-2218-45EC-9966-39747E22E94A}" destId="{0C482A85-B4E3-4174-8E2B-2CE704BFE655}" srcOrd="4" destOrd="0" presId="urn:microsoft.com/office/officeart/2005/8/layout/cycle8"/>
    <dgm:cxn modelId="{0A8211B8-4848-471C-B560-8D6A58C1E07A}" type="presParOf" srcId="{E78C05C6-2218-45EC-9966-39747E22E94A}" destId="{FD1035CF-F410-40BE-9A84-447757D4AF4A}" srcOrd="5" destOrd="0" presId="urn:microsoft.com/office/officeart/2005/8/layout/cycle8"/>
    <dgm:cxn modelId="{9D007EB1-E036-4ED5-9886-6AE5C25C761B}" type="presParOf" srcId="{E78C05C6-2218-45EC-9966-39747E22E94A}" destId="{DCA6C392-0FCE-46F0-AA74-478BC61B79AA}" srcOrd="6" destOrd="0" presId="urn:microsoft.com/office/officeart/2005/8/layout/cycle8"/>
    <dgm:cxn modelId="{72871B6C-77ED-4E9C-B8BF-E34E5C152A46}" type="presParOf" srcId="{E78C05C6-2218-45EC-9966-39747E22E94A}" destId="{07F4A519-9240-40A4-AFF0-FD8A24A5C2CF}" srcOrd="7" destOrd="0" presId="urn:microsoft.com/office/officeart/2005/8/layout/cycle8"/>
    <dgm:cxn modelId="{3E85FDEF-A694-4866-B6BA-85ED6B9990B5}" type="presParOf" srcId="{E78C05C6-2218-45EC-9966-39747E22E94A}" destId="{79D26E9D-FBDB-4D45-A566-613EEFFDDF14}" srcOrd="8" destOrd="0" presId="urn:microsoft.com/office/officeart/2005/8/layout/cycle8"/>
    <dgm:cxn modelId="{99A1A002-9EC8-4132-9094-CCDB4F7EDAEC}" type="presParOf" srcId="{E78C05C6-2218-45EC-9966-39747E22E94A}" destId="{7C2610DB-0A2B-4D70-8AF4-3E9B3D3EE4E4}" srcOrd="9" destOrd="0" presId="urn:microsoft.com/office/officeart/2005/8/layout/cycle8"/>
    <dgm:cxn modelId="{5824C960-795B-4DE5-BFED-5AEF64E74CBC}" type="presParOf" srcId="{E78C05C6-2218-45EC-9966-39747E22E94A}" destId="{88D86EB3-7206-4579-9271-E4F2E8E4A2EF}" srcOrd="10" destOrd="0" presId="urn:microsoft.com/office/officeart/2005/8/layout/cycle8"/>
    <dgm:cxn modelId="{788C3C40-B7C0-41B8-AFEA-2D857D615C6B}" type="presParOf" srcId="{E78C05C6-2218-45EC-9966-39747E22E94A}" destId="{C128615F-9AC4-4023-888D-09B55753B015}" srcOrd="11" destOrd="0" presId="urn:microsoft.com/office/officeart/2005/8/layout/cycle8"/>
    <dgm:cxn modelId="{1A349AF3-204B-4A14-982C-31C1A479CFAA}" type="presParOf" srcId="{E78C05C6-2218-45EC-9966-39747E22E94A}" destId="{E6C74E39-7CF7-4627-8B16-00AB9443D8AA}" srcOrd="12" destOrd="0" presId="urn:microsoft.com/office/officeart/2005/8/layout/cycle8"/>
    <dgm:cxn modelId="{2811C09F-C6F7-4965-A70D-EAF2A6B141C8}" type="presParOf" srcId="{E78C05C6-2218-45EC-9966-39747E22E94A}" destId="{0AD570DE-07DF-463F-A87C-A7726E395C01}" srcOrd="13" destOrd="0" presId="urn:microsoft.com/office/officeart/2005/8/layout/cycle8"/>
    <dgm:cxn modelId="{FC368DC2-8FB4-4309-9EAC-6AB708916F3F}" type="presParOf" srcId="{E78C05C6-2218-45EC-9966-39747E22E94A}" destId="{DD36C6EC-B58C-47DB-A582-BB97958FFA61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C2A551-C66B-479B-8F23-FA70ECE19FAC}">
      <dsp:nvSpPr>
        <dsp:cNvPr id="0" name=""/>
        <dsp:cNvSpPr/>
      </dsp:nvSpPr>
      <dsp:spPr>
        <a:xfrm>
          <a:off x="2373384" y="281082"/>
          <a:ext cx="3632454" cy="3632454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Методическая работа </a:t>
          </a:r>
          <a:endParaRPr lang="ru-RU" sz="1100" kern="1200" dirty="0"/>
        </a:p>
      </dsp:txBody>
      <dsp:txXfrm>
        <a:off x="4287773" y="1050817"/>
        <a:ext cx="1297305" cy="1081087"/>
      </dsp:txXfrm>
    </dsp:sp>
    <dsp:sp modelId="{0C482A85-B4E3-4174-8E2B-2CE704BFE655}">
      <dsp:nvSpPr>
        <dsp:cNvPr id="0" name=""/>
        <dsp:cNvSpPr/>
      </dsp:nvSpPr>
      <dsp:spPr>
        <a:xfrm>
          <a:off x="2298572" y="410813"/>
          <a:ext cx="3632454" cy="3632454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-8269636"/>
                <a:satOff val="13411"/>
                <a:lumOff val="98"/>
                <a:alphaOff val="0"/>
                <a:tint val="43000"/>
                <a:satMod val="165000"/>
              </a:schemeClr>
            </a:gs>
            <a:gs pos="55000">
              <a:schemeClr val="accent3">
                <a:hueOff val="-8269636"/>
                <a:satOff val="13411"/>
                <a:lumOff val="98"/>
                <a:alphaOff val="0"/>
                <a:tint val="83000"/>
                <a:satMod val="155000"/>
              </a:schemeClr>
            </a:gs>
            <a:gs pos="100000">
              <a:schemeClr val="accent3">
                <a:hueOff val="-8269636"/>
                <a:satOff val="13411"/>
                <a:lumOff val="9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Психологическая и коррекционно-развивающая работа </a:t>
          </a:r>
          <a:endParaRPr lang="ru-RU" sz="1100" kern="1200" dirty="0"/>
        </a:p>
      </dsp:txBody>
      <dsp:txXfrm>
        <a:off x="3163442" y="2767584"/>
        <a:ext cx="1945957" cy="951357"/>
      </dsp:txXfrm>
    </dsp:sp>
    <dsp:sp modelId="{79D26E9D-FBDB-4D45-A566-613EEFFDDF14}">
      <dsp:nvSpPr>
        <dsp:cNvPr id="0" name=""/>
        <dsp:cNvSpPr/>
      </dsp:nvSpPr>
      <dsp:spPr>
        <a:xfrm>
          <a:off x="2242577" y="315409"/>
          <a:ext cx="3632454" cy="3632454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3">
                <a:hueOff val="-16539272"/>
                <a:satOff val="26822"/>
                <a:lumOff val="197"/>
                <a:alphaOff val="0"/>
                <a:tint val="43000"/>
                <a:satMod val="165000"/>
              </a:schemeClr>
            </a:gs>
            <a:gs pos="55000">
              <a:schemeClr val="accent3">
                <a:hueOff val="-16539272"/>
                <a:satOff val="26822"/>
                <a:lumOff val="197"/>
                <a:alphaOff val="0"/>
                <a:tint val="83000"/>
                <a:satMod val="155000"/>
              </a:schemeClr>
            </a:gs>
            <a:gs pos="100000">
              <a:schemeClr val="accent3">
                <a:hueOff val="-16539272"/>
                <a:satOff val="26822"/>
                <a:lumOff val="19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Организационная работа с детьми и родителями </a:t>
          </a:r>
          <a:endParaRPr lang="ru-RU" sz="1100" kern="1200" dirty="0"/>
        </a:p>
      </dsp:txBody>
      <dsp:txXfrm>
        <a:off x="2663337" y="1085143"/>
        <a:ext cx="1297305" cy="1081087"/>
      </dsp:txXfrm>
    </dsp:sp>
    <dsp:sp modelId="{E6C74E39-7CF7-4627-8B16-00AB9443D8AA}">
      <dsp:nvSpPr>
        <dsp:cNvPr id="0" name=""/>
        <dsp:cNvSpPr/>
      </dsp:nvSpPr>
      <dsp:spPr>
        <a:xfrm>
          <a:off x="2148817" y="56216"/>
          <a:ext cx="4082186" cy="408218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D570DE-07DF-463F-A87C-A7726E395C01}">
      <dsp:nvSpPr>
        <dsp:cNvPr id="0" name=""/>
        <dsp:cNvSpPr/>
      </dsp:nvSpPr>
      <dsp:spPr>
        <a:xfrm>
          <a:off x="2073706" y="185717"/>
          <a:ext cx="4082186" cy="408218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hueOff val="-8269636"/>
            <a:satOff val="13411"/>
            <a:lumOff val="9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36C6EC-B58C-47DB-A582-BB97958FFA61}">
      <dsp:nvSpPr>
        <dsp:cNvPr id="0" name=""/>
        <dsp:cNvSpPr/>
      </dsp:nvSpPr>
      <dsp:spPr>
        <a:xfrm>
          <a:off x="2017411" y="90543"/>
          <a:ext cx="4082186" cy="408218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3">
            <a:hueOff val="-16539272"/>
            <a:satOff val="26822"/>
            <a:lumOff val="197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FC1D8021-25A9-4DD5-9D68-8BF0D73952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20465EEE-AE33-4E4D-9995-D388BA161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D8021-25A9-4DD5-9D68-8BF0D73952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5EEE-AE33-4E4D-9995-D388BA161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D8021-25A9-4DD5-9D68-8BF0D73952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5EEE-AE33-4E4D-9995-D388BA161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D6EF4-7E90-43C9-B31F-9F121CAE5B5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4FEF5-2C90-4CB8-8245-AD40AFF24E1B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3149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0EDDF-7B88-4715-BA85-37A740BB049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34C50-8FC3-4BE8-9C7B-C1FBCB53E4D8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9641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1A152-04B7-499C-88BA-415653F8826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8D4F5-E7D1-4D68-BCC9-7734E829D8F2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9057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17625-7A22-448D-9685-F2814F3B3EC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8B752A-ED8F-428E-B062-F32723FFD88D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0720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04798-31C9-4970-AC1C-01A166A9C5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983B42-BC5C-4969-84B3-B065F1A2C250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7127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6D4C6-C8DC-4C50-9939-BC648FF2C9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C0A4D-B943-4AAD-9767-55EB6144C2E9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4948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FE12E-3351-4D2F-92AC-7408B0B93C2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01315-316B-4B9E-80D3-C7D68101F759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7756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72A67-F746-4FD9-A2F8-3462A50171A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78922-B86D-4A4C-B3BA-C48210824D9B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0468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D8021-25A9-4DD5-9D68-8BF0D73952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5EEE-AE33-4E4D-9995-D388BA161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CD915-1E3F-4F1F-83A9-1CDA98CCD5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327DD-4D2E-42A9-8BAD-C2CB40EF4F33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8112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1BA67-D997-4E68-80CB-E3B080F6FC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3AC47-D45C-4F4C-98C3-32A962F99218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90668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CE962-47B3-49CB-9714-2C5B3663F26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56C0D0-75CB-4485-B446-EAC081D83681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9644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D8021-25A9-4DD5-9D68-8BF0D73952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5EEE-AE33-4E4D-9995-D388BA161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D8021-25A9-4DD5-9D68-8BF0D73952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5EEE-AE33-4E4D-9995-D388BA161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C1D8021-25A9-4DD5-9D68-8BF0D73952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0465EEE-AE33-4E4D-9995-D388BA161BF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FC1D8021-25A9-4DD5-9D68-8BF0D73952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20465EEE-AE33-4E4D-9995-D388BA161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D8021-25A9-4DD5-9D68-8BF0D73952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5EEE-AE33-4E4D-9995-D388BA161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D8021-25A9-4DD5-9D68-8BF0D73952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5EEE-AE33-4E4D-9995-D388BA161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D8021-25A9-4DD5-9D68-8BF0D73952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5EEE-AE33-4E4D-9995-D388BA161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C1D8021-25A9-4DD5-9D68-8BF0D73952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20465EEE-AE33-4E4D-9995-D388BA161B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FDC0FA-818E-40FB-BD12-2F9C6311F82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13C5C9-2C22-49BF-8161-6AFD818D956C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dirty="0"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848872" cy="30963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ru-RU" dirty="0" smtClean="0">
                <a:latin typeface="Tahoma" pitchFamily="34" charset="0"/>
                <a:cs typeface="Tahoma" pitchFamily="34" charset="0"/>
              </a:rPr>
            </a:br>
            <a:r>
              <a:rPr lang="ru-RU" sz="4000" dirty="0" smtClean="0">
                <a:latin typeface="+mn-lt"/>
                <a:cs typeface="Tahoma" pitchFamily="34" charset="0"/>
              </a:rPr>
              <a:t>Деятельность МБДОУ   «Детский сад № 16 ст. Архонская» по преемственности детского сада и школы в соответствии с ФГОС ДО»</a:t>
            </a:r>
            <a:r>
              <a:rPr lang="ru-RU" dirty="0" smtClean="0">
                <a:latin typeface="+mn-lt"/>
                <a:cs typeface="Tahoma" pitchFamily="34" charset="0"/>
              </a:rPr>
              <a:t/>
            </a:r>
            <a:br>
              <a:rPr lang="ru-RU" dirty="0" smtClean="0">
                <a:latin typeface="+mn-lt"/>
                <a:cs typeface="Tahoma" pitchFamily="34" charset="0"/>
              </a:rPr>
            </a:br>
            <a:endParaRPr lang="ru-RU" dirty="0">
              <a:latin typeface="+mn-lt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286256"/>
            <a:ext cx="9144000" cy="2000264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err="1" smtClean="0">
                <a:solidFill>
                  <a:srgbClr val="7030A0"/>
                </a:solidFill>
              </a:rPr>
              <a:t>Сыроежко</a:t>
            </a:r>
            <a:r>
              <a:rPr lang="ru-RU" sz="2800" b="1" i="1" dirty="0" smtClean="0">
                <a:solidFill>
                  <a:srgbClr val="7030A0"/>
                </a:solidFill>
              </a:rPr>
              <a:t> Людмила Александровна</a:t>
            </a:r>
          </a:p>
          <a:p>
            <a:pPr algn="ctr"/>
            <a:r>
              <a:rPr lang="ru-RU" sz="2800" b="1" i="1" dirty="0" smtClean="0">
                <a:solidFill>
                  <a:srgbClr val="7030A0"/>
                </a:solidFill>
              </a:rPr>
              <a:t>старший воспитатель </a:t>
            </a:r>
          </a:p>
          <a:p>
            <a:pPr algn="ctr"/>
            <a:r>
              <a:rPr lang="ru-RU" sz="2800" b="1" i="1" dirty="0" smtClean="0">
                <a:solidFill>
                  <a:srgbClr val="7030A0"/>
                </a:solidFill>
              </a:rPr>
              <a:t>МБДОУ «Детский сад № 16 ст. Архонская»</a:t>
            </a:r>
          </a:p>
          <a:p>
            <a:endParaRPr lang="ru-RU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3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00808"/>
            <a:ext cx="5832648" cy="457200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36104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+mn-lt"/>
              </a:rPr>
              <a:t>«РОССИЯ – ЛЮБИМАЯ НАША СТРАНА»</a:t>
            </a:r>
            <a:endParaRPr lang="ru-RU" sz="2800" b="1" i="1" dirty="0">
              <a:solidFill>
                <a:srgbClr val="7030A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 l="14706"/>
          <a:stretch>
            <a:fillRect/>
          </a:stretch>
        </p:blipFill>
        <p:spPr bwMode="auto">
          <a:xfrm>
            <a:off x="539552" y="2852936"/>
            <a:ext cx="3528392" cy="3600399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924944"/>
            <a:ext cx="3600400" cy="3649263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81000" y="836712"/>
            <a:ext cx="8382000" cy="864096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+mn-lt"/>
              </a:rPr>
              <a:t>УГОЛОК «МОЯ ОСЕТИЯ»</a:t>
            </a:r>
            <a:endParaRPr lang="ru-RU" sz="3600" b="1" i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1600" dirty="0" smtClean="0"/>
              <a:t>ПОДГОТОВИТЕЛЬНАЯ ГРУППА</a:t>
            </a:r>
            <a:endParaRPr lang="ru-RU" sz="160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sz="1600" dirty="0" smtClean="0"/>
              <a:t>СТАРШАЯ ГРУППА </a:t>
            </a:r>
            <a:endParaRPr lang="ru-RU" sz="1600" dirty="0"/>
          </a:p>
        </p:txBody>
      </p:sp>
      <p:sp>
        <p:nvSpPr>
          <p:cNvPr id="10" name="Содержимое 9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4"/>
          </p:nvPr>
        </p:nvSpPr>
        <p:spPr>
          <a:xfrm>
            <a:off x="4718305" y="2996952"/>
            <a:ext cx="3742128" cy="3597766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374441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48880"/>
            <a:ext cx="3888432" cy="3707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+mn-lt"/>
              </a:rPr>
              <a:t>УГОЛОК                   «МОЯ ОСЕТИЯ» </a:t>
            </a:r>
            <a:br>
              <a:rPr lang="ru-RU" sz="2400" b="1" i="1" dirty="0" smtClean="0">
                <a:solidFill>
                  <a:srgbClr val="7030A0"/>
                </a:solidFill>
                <a:latin typeface="+mn-lt"/>
              </a:rPr>
            </a:br>
            <a:r>
              <a:rPr lang="ru-RU" sz="2000" b="1" i="1" dirty="0" smtClean="0">
                <a:solidFill>
                  <a:srgbClr val="7030A0"/>
                </a:solidFill>
                <a:latin typeface="+mn-lt"/>
              </a:rPr>
              <a:t>СРЕДНЯЯ ГРУППА</a:t>
            </a:r>
            <a:endParaRPr lang="ru-RU" sz="2000" b="1" i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2"/>
          </p:nvPr>
        </p:nvSpPr>
        <p:spPr>
          <a:xfrm>
            <a:off x="4427984" y="2010727"/>
            <a:ext cx="4308792" cy="46177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4104456" cy="432435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764704"/>
            <a:ext cx="3624064" cy="45720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632" y="1029117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F79646">
                    <a:lumMod val="50000"/>
                  </a:srgb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ПОЗНАВАТЕЛЬНО- ТВОРЧЕСКИЙ </a:t>
            </a:r>
            <a:r>
              <a:rPr lang="ru-RU" sz="1600" b="1" i="1" dirty="0">
                <a:solidFill>
                  <a:srgbClr val="F79646">
                    <a:lumMod val="50000"/>
                  </a:srgb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ПРОЕКТ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b="1" i="1" dirty="0">
              <a:solidFill>
                <a:srgbClr val="F79646">
                  <a:lumMod val="50000"/>
                </a:srgb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rgbClr val="F79646">
                    <a:lumMod val="50000"/>
                  </a:srgb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ДЛЯ ДЕТЕЙ </a:t>
            </a:r>
            <a:r>
              <a:rPr lang="ru-RU" sz="1600" b="1" i="1" dirty="0" smtClean="0">
                <a:solidFill>
                  <a:srgbClr val="F79646">
                    <a:lumMod val="50000"/>
                  </a:srgb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СТАРШЕГО ДОШКОЛЬНОГО ВОЗРАСТА</a:t>
            </a:r>
            <a:endParaRPr lang="ru-RU" sz="1600" b="1" i="1" dirty="0">
              <a:solidFill>
                <a:srgbClr val="F79646">
                  <a:lumMod val="50000"/>
                </a:srgb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C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«СКОРО В ШКОЛУ МЫ ПОЙДЕМ»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64804" y="188686"/>
            <a:ext cx="725455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rgbClr val="F79646">
                    <a:lumMod val="50000"/>
                  </a:srgb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МУНИЦИПАЛЬНОЕ БЮДЖЕТНОЕ ДОШКОЛЬНОЕ</a:t>
            </a:r>
            <a:r>
              <a:rPr lang="en-US" sz="1200" b="1" i="1" dirty="0" smtClean="0">
                <a:solidFill>
                  <a:srgbClr val="F79646">
                    <a:lumMod val="50000"/>
                  </a:srgb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ru-RU" sz="1200" b="1" i="1" dirty="0" smtClean="0">
                <a:solidFill>
                  <a:srgbClr val="F79646">
                    <a:lumMod val="50000"/>
                  </a:srgb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ОБРАЗОВАТЕЛЬНОЕ  УЧРЕЖДЕНИЕ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F79646">
                    <a:lumMod val="50000"/>
                  </a:srgb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«ДЕТСКИЙ САД № 16 СТ.АРХОНСКАЯ»</a:t>
            </a:r>
            <a:endParaRPr lang="ru-RU" sz="1400" dirty="0">
              <a:solidFill>
                <a:srgbClr val="F79646">
                  <a:lumMod val="50000"/>
                </a:srgb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 bwMode="auto">
          <a:xfrm>
            <a:off x="1424006" y="4934103"/>
            <a:ext cx="6480719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rgbClr val="F79646">
                    <a:lumMod val="50000"/>
                  </a:srgbClr>
                </a:solidFill>
                <a:latin typeface="Garamond" panose="02020404030301010803" pitchFamily="18" charset="0"/>
                <a:cs typeface="Arial" pitchFamily="34" charset="0"/>
              </a:rPr>
              <a:t>Авторы проекта: воспитатели подготовительной группы            Кривоносова А.Н. , Демина Г.В.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rgbClr val="F79646">
                    <a:lumMod val="50000"/>
                  </a:srgbClr>
                </a:solidFill>
                <a:latin typeface="Garamond" panose="02020404030301010803" pitchFamily="18" charset="0"/>
                <a:cs typeface="Arial" pitchFamily="34" charset="0"/>
              </a:rPr>
              <a:t>            Старший воспитатель </a:t>
            </a:r>
            <a:r>
              <a:rPr lang="ru-RU" sz="1600" b="1" i="1" dirty="0" err="1" smtClean="0">
                <a:solidFill>
                  <a:srgbClr val="F79646">
                    <a:lumMod val="50000"/>
                  </a:srgbClr>
                </a:solidFill>
                <a:latin typeface="Garamond" panose="02020404030301010803" pitchFamily="18" charset="0"/>
                <a:cs typeface="Arial" pitchFamily="34" charset="0"/>
              </a:rPr>
              <a:t>Сыроежко</a:t>
            </a:r>
            <a:r>
              <a:rPr lang="ru-RU" sz="1600" b="1" i="1" dirty="0" smtClean="0">
                <a:solidFill>
                  <a:srgbClr val="F79646">
                    <a:lumMod val="50000"/>
                  </a:srgbClr>
                </a:solidFill>
                <a:latin typeface="Garamond" panose="02020404030301010803" pitchFamily="18" charset="0"/>
                <a:cs typeface="Arial" pitchFamily="34" charset="0"/>
              </a:rPr>
              <a:t> Л.А.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600" b="1" i="1" dirty="0">
              <a:solidFill>
                <a:srgbClr val="F79646">
                  <a:lumMod val="50000"/>
                </a:srgbClr>
              </a:solidFill>
              <a:latin typeface="Garamond" panose="02020404030301010803" pitchFamily="18" charset="0"/>
              <a:cs typeface="Arial" pitchFamily="34" charset="0"/>
            </a:endParaRPr>
          </a:p>
        </p:txBody>
      </p:sp>
      <p:sp>
        <p:nvSpPr>
          <p:cNvPr id="20482" name="AutoShape 2" descr="http://www.tis-tender.ru/photos/detskie-kartinki-dlya-shkoly-46147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204864"/>
            <a:ext cx="424847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404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0405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  <a:latin typeface="+mn-lt"/>
              </a:rPr>
              <a:t>ФОРМЫ РАБОТЫ С УЧАСТНИКАМИ ПРОЕКТА</a:t>
            </a:r>
            <a:endParaRPr lang="ru-RU" sz="2400" b="1" i="1" dirty="0">
              <a:solidFill>
                <a:srgbClr val="7030A0"/>
              </a:solidFill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9552" y="1268759"/>
          <a:ext cx="8229600" cy="5589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893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 педагогами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 детьми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 родителями </a:t>
                      </a:r>
                      <a:endParaRPr lang="ru-RU" dirty="0"/>
                    </a:p>
                  </a:txBody>
                  <a:tcPr/>
                </a:tc>
              </a:tr>
              <a:tr h="119995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БЕСЕДЫ С ВОСПИТАТЕЛЯМИ О ЗНАЧИМОСТИ ПРОБЛЕМЫ ПОДГОТОВКИ ДЕТЕЙ К ОБУЧЕНИЮ В ШКОЛЕ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БЕСЕДА О ШКОЛЕ</a:t>
                      </a:r>
                    </a:p>
                    <a:p>
                      <a:r>
                        <a:rPr lang="ru-RU" sz="1400" dirty="0" smtClean="0"/>
                        <a:t>СЛОВЕСНЫЕ И ДИДАКТИЧЕСКИЕ ИГРЫ НА ШКОЛЬНУЮ ТЕМАТИКУ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АНКЕТИРОВАНИЕ РОДИТЕЛЕЙ</a:t>
                      </a:r>
                      <a:endParaRPr lang="ru-RU" sz="1400" dirty="0"/>
                    </a:p>
                  </a:txBody>
                  <a:tcPr/>
                </a:tc>
              </a:tr>
              <a:tr h="53682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ОФОРМЛЕНИЕ ПАМЯТОК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СЮЖЕТНО-РОЛЕВАЯ</a:t>
                      </a:r>
                      <a:r>
                        <a:rPr lang="ru-RU" sz="1400" baseline="0" dirty="0" smtClean="0"/>
                        <a:t> ИГРА «ШКОЛА»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РОДИТЕЛЬСКОЕ СОБРАНИЕ «СКОРО</a:t>
                      </a:r>
                      <a:r>
                        <a:rPr lang="ru-RU" sz="1400" baseline="0" dirty="0" smtClean="0"/>
                        <a:t> В ШКОЛУ»</a:t>
                      </a:r>
                      <a:endParaRPr lang="ru-RU" sz="1400" dirty="0"/>
                    </a:p>
                  </a:txBody>
                  <a:tcPr/>
                </a:tc>
              </a:tr>
              <a:tr h="119995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РАЗРАБОТКА РЕКОМЕНДАЦИЙ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БЕСЕДА О ПРОФЕССИИ УЧИТЕЛЯ (С ПРИГЛАШЕНИЕМ УЧИТЕЛЯ НАЧАЛЬНЫХ КЛАССОВ)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КОНСУЛЬТАЦИЯ «ПОСТУПЛЕНИЕ</a:t>
                      </a:r>
                      <a:r>
                        <a:rPr lang="ru-RU" sz="1400" baseline="0" dirty="0" smtClean="0"/>
                        <a:t> В ШКОЛУ – НОВЫЙ ЭТАП В РАЗВИТИИ РЕБЕНКА»</a:t>
                      </a:r>
                      <a:endParaRPr lang="ru-RU" sz="1400" dirty="0"/>
                    </a:p>
                  </a:txBody>
                  <a:tcPr/>
                </a:tc>
              </a:tr>
              <a:tr h="75786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ИЗУЧЕНИЕ ОБРАЗОВАТЕЛЬНОЙ</a:t>
                      </a:r>
                      <a:r>
                        <a:rPr lang="ru-RU" sz="1400" baseline="0" dirty="0" smtClean="0"/>
                        <a:t> ПРОГРАММЫ 1-ГО КЛАССА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ЭКСКУРСИЯ</a:t>
                      </a:r>
                      <a:r>
                        <a:rPr lang="ru-RU" sz="1400" baseline="0" dirty="0" smtClean="0"/>
                        <a:t> В КЛАСС, ВСТРЕЧА С ПЕРВОКЛАССНИКАМИ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53682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КОНСУЛЬТИРОВАНИЕ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ЭКСКУРСИЯ В БИБЛИОТЕКУ ШКОЛЫ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97890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СОЗДАНИЕ УСЛОВИЙ В ГРУППЕ ДЛЯ ОЗНАКОМЛЕНИЯ ДЕТЕЙ СО ШКОЛОЙ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АНАЛИЗ ЗНАНИЙ</a:t>
                      </a:r>
                      <a:r>
                        <a:rPr lang="ru-RU" sz="1400" baseline="0" dirty="0" smtClean="0"/>
                        <a:t> О ШКОЛЕ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dirty="0" smtClean="0"/>
              <a:t>                                    </a:t>
            </a:r>
            <a:r>
              <a:rPr lang="ru-RU" sz="2000" b="1" i="1" dirty="0" smtClean="0">
                <a:solidFill>
                  <a:srgbClr val="7030A0"/>
                </a:solidFill>
                <a:latin typeface="+mn-lt"/>
              </a:rPr>
              <a:t>«СКОРО В ШКОЛУ МЫ ПОЙДЕМ»</a:t>
            </a:r>
            <a:endParaRPr lang="ru-RU" sz="2000" b="1" i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3379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2594610" cy="432435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 flipH="1" flipV="1">
            <a:off x="2533734" y="2802970"/>
            <a:ext cx="3686720" cy="2634524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996952"/>
            <a:ext cx="2699792" cy="331236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720080"/>
          </a:xfrm>
        </p:spPr>
        <p:txBody>
          <a:bodyPr>
            <a:normAutofit/>
          </a:bodyPr>
          <a:lstStyle/>
          <a:p>
            <a:pPr algn="r"/>
            <a:r>
              <a:rPr lang="ru-RU" sz="2800" b="1" i="1" dirty="0" smtClean="0">
                <a:solidFill>
                  <a:srgbClr val="7030A0"/>
                </a:solidFill>
                <a:latin typeface="+mn-lt"/>
              </a:rPr>
              <a:t>«</a:t>
            </a:r>
            <a:r>
              <a:rPr lang="ru-RU" sz="1800" b="1" i="1" dirty="0" smtClean="0">
                <a:solidFill>
                  <a:srgbClr val="7030A0"/>
                </a:solidFill>
                <a:latin typeface="+mn-lt"/>
              </a:rPr>
              <a:t>ПУТЕШЕСТВИЕ В СТРАНУ МАТЕМАТИКИ»</a:t>
            </a:r>
            <a:endParaRPr lang="ru-RU" sz="1800" b="1" i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3744416" cy="4581128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708920"/>
            <a:ext cx="3528392" cy="3419872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+mn-lt"/>
              </a:rPr>
              <a:t>СТЕНД: ПОРТРЕТ БУДУЩЕГО ПЕРВОКЛАССНИКА В СООТВЕТСТВИИ С ФГОС ДО </a:t>
            </a:r>
            <a:endParaRPr lang="ru-RU" sz="2000" b="1" i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72816"/>
            <a:ext cx="6096000" cy="45720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075240" cy="720080"/>
          </a:xfrm>
        </p:spPr>
        <p:txBody>
          <a:bodyPr>
            <a:normAutofit/>
          </a:bodyPr>
          <a:lstStyle/>
          <a:p>
            <a:pPr algn="r"/>
            <a:r>
              <a:rPr lang="ru-RU" sz="2400" b="1" i="1" dirty="0" smtClean="0">
                <a:solidFill>
                  <a:srgbClr val="7030A0"/>
                </a:solidFill>
                <a:latin typeface="+mn-lt"/>
              </a:rPr>
              <a:t>Родительское собрание  «Скоро в школу»</a:t>
            </a:r>
            <a:endParaRPr lang="ru-RU" sz="2400" b="1" i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3696072" cy="307808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628800"/>
            <a:ext cx="3312368" cy="4292082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552636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b="1" dirty="0" smtClean="0">
                <a:solidFill>
                  <a:srgbClr val="7030A0"/>
                </a:solidFill>
                <a:latin typeface="+mn-lt"/>
              </a:rPr>
              <a:t>МБДОУ «Детский сад № 16 ст.Архонская</a:t>
            </a:r>
            <a:r>
              <a:rPr lang="ru-RU" sz="1600" b="1" dirty="0" smtClean="0">
                <a:latin typeface="+mn-lt"/>
              </a:rPr>
              <a:t>»</a:t>
            </a: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5" name="Содержимое 4" descr="P1010348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28906" b="27397"/>
          <a:stretch>
            <a:fillRect/>
          </a:stretch>
        </p:blipFill>
        <p:spPr bwMode="auto">
          <a:xfrm>
            <a:off x="611560" y="980728"/>
            <a:ext cx="4211960" cy="3816424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027" name="Picture 3" descr="C:\Documents and Settings\Admin\Мои документы\76912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764704"/>
            <a:ext cx="3672408" cy="447675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b="1" dirty="0" smtClean="0">
                <a:solidFill>
                  <a:srgbClr val="7030A0"/>
                </a:solidFill>
              </a:rPr>
              <a:t>МБОУ «СОШ №1 имени Героя Советского Союза П.В.Масленникова ст.Архонская»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1600" b="1" i="1" dirty="0" smtClean="0">
                <a:solidFill>
                  <a:srgbClr val="7030A0"/>
                </a:solidFill>
                <a:latin typeface="+mn-lt"/>
                <a:cs typeface="Tahoma" pitchFamily="34" charset="0"/>
              </a:rPr>
              <a:t>РЕЗУЛЬТАТЫ ДИАГНОСТИКО-ПРОГНАСТИЧЕСКОГО СКРИНИНГА ГОТОВНОСТИ К ШКОЛЬНОМУ ОБУЧЕНИЮ</a:t>
            </a:r>
            <a:r>
              <a:rPr lang="ru-RU" sz="2000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ru-RU" sz="2000" dirty="0" smtClean="0">
                <a:latin typeface="Tahoma" pitchFamily="34" charset="0"/>
                <a:cs typeface="Tahoma" pitchFamily="34" charset="0"/>
              </a:rPr>
            </a:br>
            <a:endParaRPr lang="ru-RU" sz="2000" dirty="0"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7898171"/>
              </p:ext>
            </p:extLst>
          </p:nvPr>
        </p:nvGraphicFramePr>
        <p:xfrm>
          <a:off x="457200" y="2249488"/>
          <a:ext cx="8229600" cy="432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2413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+mn-lt"/>
              </a:rPr>
              <a:t>Портрет будущего первоклассника в соответствии с ФГОС ДО</a:t>
            </a:r>
            <a:endParaRPr lang="ru-RU" sz="2800" b="1" i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01720"/>
          </a:xfrm>
        </p:spPr>
        <p:txBody>
          <a:bodyPr>
            <a:normAutofit fontScale="92500" lnSpcReduction="10000"/>
          </a:bodyPr>
          <a:lstStyle/>
          <a:p>
            <a:pPr marL="624078" indent="-514350">
              <a:buAutoNum type="arabicPeriod"/>
            </a:pPr>
            <a:r>
              <a:rPr lang="ru-RU" dirty="0" smtClean="0"/>
              <a:t>Физически развитый</a:t>
            </a:r>
          </a:p>
          <a:p>
            <a:pPr marL="624078" indent="-514350">
              <a:buAutoNum type="arabicPeriod"/>
            </a:pPr>
            <a:r>
              <a:rPr lang="ru-RU" dirty="0" smtClean="0"/>
              <a:t>Овладевший умениями и навыками (игровыми)</a:t>
            </a:r>
          </a:p>
          <a:p>
            <a:pPr marL="624078" indent="-514350">
              <a:buAutoNum type="arabicPeriod"/>
            </a:pPr>
            <a:r>
              <a:rPr lang="ru-RU" dirty="0" smtClean="0"/>
              <a:t>Любознательный, активный</a:t>
            </a:r>
          </a:p>
          <a:p>
            <a:pPr marL="624078" indent="-514350">
              <a:buAutoNum type="arabicPeriod"/>
            </a:pPr>
            <a:r>
              <a:rPr lang="ru-RU" dirty="0" smtClean="0"/>
              <a:t>Эмоционально-отзывчивый</a:t>
            </a:r>
          </a:p>
          <a:p>
            <a:pPr marL="624078" indent="-514350">
              <a:buAutoNum type="arabicPeriod"/>
            </a:pPr>
            <a:r>
              <a:rPr lang="ru-RU" dirty="0" smtClean="0"/>
              <a:t>Овладевший умением работать</a:t>
            </a:r>
          </a:p>
          <a:p>
            <a:pPr marL="624078" indent="-514350">
              <a:buAutoNum type="arabicPeriod"/>
            </a:pPr>
            <a:r>
              <a:rPr lang="ru-RU" dirty="0" smtClean="0"/>
              <a:t>Имеющий представление о себе</a:t>
            </a:r>
          </a:p>
          <a:p>
            <a:pPr marL="624078" indent="-514350">
              <a:buAutoNum type="arabicPeriod"/>
            </a:pPr>
            <a:r>
              <a:rPr lang="ru-RU" dirty="0" smtClean="0"/>
              <a:t>Способный решать задачи (жизненные)</a:t>
            </a:r>
          </a:p>
          <a:p>
            <a:pPr marL="624078" indent="-514350">
              <a:buAutoNum type="arabicPeriod"/>
            </a:pPr>
            <a:r>
              <a:rPr lang="ru-RU" dirty="0" smtClean="0"/>
              <a:t>Способный управлять своим поведением</a:t>
            </a:r>
          </a:p>
          <a:p>
            <a:pPr marL="624078" indent="-514350">
              <a:buAutoNum type="arabicPeriod"/>
            </a:pPr>
            <a:r>
              <a:rPr lang="ru-RU" dirty="0" smtClean="0"/>
              <a:t>Овладевший средствами общения</a:t>
            </a:r>
          </a:p>
          <a:p>
            <a:pPr marL="624078" indent="-514350">
              <a:buAutoNum type="arabicPeriod"/>
            </a:pPr>
            <a:r>
              <a:rPr lang="ru-RU" dirty="0" smtClean="0"/>
              <a:t> Овладевший основами культурно-гигиеническими навыками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9178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+mn-lt"/>
              </a:rPr>
              <a:t>Портрет выпускника начальной школы в соответствии с ФГОС НОО</a:t>
            </a:r>
            <a:endParaRPr lang="ru-RU" sz="2800" b="1" i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624078" indent="-514350">
              <a:buAutoNum type="arabicPeriod"/>
            </a:pPr>
            <a:r>
              <a:rPr lang="ru-RU" dirty="0" smtClean="0"/>
              <a:t>Любознательный, интересующийся, активно познающий мир.</a:t>
            </a:r>
          </a:p>
          <a:p>
            <a:pPr marL="624078" indent="-514350">
              <a:buAutoNum type="arabicPeriod"/>
            </a:pPr>
            <a:r>
              <a:rPr lang="ru-RU" dirty="0" smtClean="0"/>
              <a:t>Умеющий учиться, способный к организации собственной деятельности.</a:t>
            </a:r>
          </a:p>
          <a:p>
            <a:pPr marL="624078" indent="-514350">
              <a:buAutoNum type="arabicPeriod"/>
            </a:pPr>
            <a:r>
              <a:rPr lang="ru-RU" dirty="0" smtClean="0"/>
              <a:t>Уважающий и принимающий ценности семьи и общества, историю и культуру своего народа.</a:t>
            </a:r>
          </a:p>
          <a:p>
            <a:pPr marL="624078" indent="-514350">
              <a:buAutoNum type="arabicPeriod"/>
            </a:pPr>
            <a:r>
              <a:rPr lang="ru-RU" dirty="0" smtClean="0"/>
              <a:t>Доброжелательный, умеющий слушать и слышать партнера, уважающий свое и чужое мнение.</a:t>
            </a:r>
          </a:p>
          <a:p>
            <a:pPr marL="624078" indent="-514350">
              <a:buAutoNum type="arabicPeriod"/>
            </a:pPr>
            <a:r>
              <a:rPr lang="ru-RU" dirty="0" smtClean="0"/>
              <a:t>Готовый самостоятельно действовать и отвечать за свои поступки.</a:t>
            </a:r>
          </a:p>
          <a:p>
            <a:pPr marL="624078" indent="-514350">
              <a:buAutoNum type="arabicPeriod"/>
            </a:pPr>
            <a:r>
              <a:rPr lang="ru-RU" dirty="0" smtClean="0"/>
              <a:t>Имеющий представление об основах здорового образа безопасного образа жизни.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+mn-lt"/>
              </a:rPr>
              <a:t>СПАСИБО ЗА ВНИМАНИЕ!</a:t>
            </a:r>
            <a:endParaRPr lang="ru-RU" b="1" i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>
                <a:rot lat="1200000" lon="600000" rev="1200000"/>
              </a:camera>
              <a:lightRig rig="threePt" dir="t"/>
            </a:scene3d>
          </a:bodyPr>
          <a:lstStyle/>
          <a:p>
            <a:pPr algn="ctr">
              <a:buNone/>
            </a:pPr>
            <a:endParaRPr lang="ru-RU" i="1" dirty="0" smtClean="0"/>
          </a:p>
          <a:p>
            <a:pPr algn="ctr">
              <a:buNone/>
            </a:pPr>
            <a:endParaRPr lang="ru-RU" sz="5400" i="1" dirty="0" smtClean="0">
              <a:latin typeface="Tahoma" pitchFamily="34" charset="0"/>
              <a:cs typeface="Tahoma" pitchFamily="34" charset="0"/>
            </a:endParaRPr>
          </a:p>
          <a:p>
            <a:pPr algn="ctr">
              <a:buNone/>
            </a:pPr>
            <a:endParaRPr lang="ru-RU" sz="5400" i="1" dirty="0" smtClean="0">
              <a:latin typeface="Tahoma" pitchFamily="34" charset="0"/>
              <a:cs typeface="Tahoma" pitchFamily="34" charset="0"/>
            </a:endParaRPr>
          </a:p>
          <a:p>
            <a:pPr algn="ctr">
              <a:buNone/>
            </a:pPr>
            <a:endParaRPr lang="ru-RU" sz="5400" i="1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7488832" cy="468052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24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8136904" cy="540060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520152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+mn-lt"/>
              </a:rPr>
              <a:t>Договор о сотрудничестве между МБДОУ «Детский сад    № 16 ст. Архонская» и МБОУ «Средняя общеобразовательная школа № 1 имени Героя Советского Союза П.В.Масленникова ст. Архонская» </a:t>
            </a:r>
            <a:endParaRPr lang="ru-RU" sz="2000" b="1" i="1" dirty="0">
              <a:solidFill>
                <a:srgbClr val="7030A0"/>
              </a:solidFill>
              <a:latin typeface="+mn-lt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644008" y="2204864"/>
          <a:ext cx="2736304" cy="4248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PDF" r:id="rId3" imgW="0" imgH="0" progId="FoxitReader.Document">
                  <p:embed/>
                </p:oleObj>
              </mc:Choice>
              <mc:Fallback>
                <p:oleObj name="PDF" r:id="rId3" imgW="0" imgH="0" progId="FoxitReader.Document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2204864"/>
                        <a:ext cx="2736304" cy="4248472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1547664" y="2204864"/>
          <a:ext cx="2808312" cy="4248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0" name="Picture 3" descr="Почтовая бумага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2204864"/>
                        <a:ext cx="2808312" cy="4248472"/>
                      </a:xfrm>
                      <a:prstGeom prst="rect">
                        <a:avLst/>
                      </a:prstGeom>
                      <a:blipFill dpi="0" rotWithShape="0">
                        <a:blip r:embed="rId7"/>
                        <a:srcRect/>
                        <a:tile tx="0" ty="0" sx="100000" sy="100000" flip="none" algn="tl"/>
                      </a:blip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+mn-lt"/>
              </a:rPr>
              <a:t>Задачи деятельности по преемственности МБДОУ «Детский сад № 16 ст. Архонская» и МБОУ СОШ №1 имени Героя Советского Союза П.В.Масленникова ст.Архонская» </a:t>
            </a:r>
            <a:endParaRPr lang="ru-RU" sz="2400" b="1" i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93762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/>
              <a:t>1. Согласовать цели и задачи дошкольного и школьного начального образования.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2. Создать психолого-педагогические условия обеспечивающих сохранность и укрепления здоровья, непрерывность психофизического развития дошкольника и младшего школьника.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3. Обеспечить условия для реализации плавного, </a:t>
            </a:r>
            <a:r>
              <a:rPr lang="ru-RU" sz="2000" dirty="0" err="1" smtClean="0"/>
              <a:t>бесстрессового</a:t>
            </a:r>
            <a:r>
              <a:rPr lang="ru-RU" sz="2000" dirty="0" smtClean="0"/>
              <a:t> перехода детей от игровой к учебной деятельности.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4. Преемственность в программных и передовых педагогических технологиях.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200" b="1" i="1" dirty="0" smtClean="0">
                <a:solidFill>
                  <a:srgbClr val="7030A0"/>
                </a:solidFill>
                <a:latin typeface="Georgia"/>
              </a:rPr>
              <a:t>Организация работы по преемственности МБДОУ «Детский сад № 16 ст. Архонская» и МБОУ СОШ №1 имени Героя Советского Союза П.В.Масленникова ст.Архонская» </a:t>
            </a:r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484784"/>
            <a:ext cx="3456384" cy="4824536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4176464" cy="457200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504056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+mn-lt"/>
              </a:rPr>
              <a:t>Предметно-развивающая среда</a:t>
            </a:r>
            <a:endParaRPr lang="ru-RU" sz="2800" b="1" i="1" dirty="0">
              <a:solidFill>
                <a:srgbClr val="7030A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3528392" cy="4871864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16832"/>
            <a:ext cx="4176464" cy="4536504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4056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+mn-lt"/>
              </a:rPr>
              <a:t>Сюжетно-ролевая игра «Школа»</a:t>
            </a:r>
            <a:endParaRPr lang="ru-RU" sz="3200" b="1" i="1" dirty="0">
              <a:solidFill>
                <a:srgbClr val="7030A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132856"/>
            <a:ext cx="4248472" cy="4014192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764704"/>
            <a:ext cx="4690864" cy="1152128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  <a:latin typeface="+mn-lt"/>
              </a:rPr>
              <a:t>Развитие графических навыков письма</a:t>
            </a:r>
            <a:endParaRPr lang="ru-RU" sz="2400" b="1" i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645024"/>
            <a:ext cx="2880320" cy="2664296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508104" y="1124744"/>
            <a:ext cx="2952328" cy="2235996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-1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1348</TotalTime>
  <Words>523</Words>
  <Application>Microsoft Office PowerPoint</Application>
  <PresentationFormat>Экран (4:3)</PresentationFormat>
  <Paragraphs>89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Городская</vt:lpstr>
      <vt:lpstr>4-17</vt:lpstr>
      <vt:lpstr>PDF</vt:lpstr>
      <vt:lpstr> Деятельность МБДОУ   «Детский сад № 16 ст. Архонская» по преемственности детского сада и школы в соответствии с ФГОС ДО» </vt:lpstr>
      <vt:lpstr>     МБДОУ «Детский сад № 16 ст.Архонская»   </vt:lpstr>
      <vt:lpstr>Презентация PowerPoint</vt:lpstr>
      <vt:lpstr>Договор о сотрудничестве между МБДОУ «Детский сад    № 16 ст. Архонская» и МБОУ «Средняя общеобразовательная школа № 1 имени Героя Советского Союза П.В.Масленникова ст. Архонская» </vt:lpstr>
      <vt:lpstr>Задачи деятельности по преемственности МБДОУ «Детский сад № 16 ст. Архонская» и МБОУ СОШ №1 имени Героя Советского Союза П.В.Масленникова ст.Архонская» </vt:lpstr>
      <vt:lpstr>Организация работы по преемственности МБДОУ «Детский сад № 16 ст. Архонская» и МБОУ СОШ №1 имени Героя Советского Союза П.В.Масленникова ст.Архонская» </vt:lpstr>
      <vt:lpstr>Предметно-развивающая среда</vt:lpstr>
      <vt:lpstr>Сюжетно-ролевая игра «Школа»</vt:lpstr>
      <vt:lpstr>Развитие графических навыков письма</vt:lpstr>
      <vt:lpstr>«РОССИЯ – ЛЮБИМАЯ НАША СТРАНА»</vt:lpstr>
      <vt:lpstr>УГОЛОК «МОЯ ОСЕТИЯ»</vt:lpstr>
      <vt:lpstr>УГОЛОК                   «МОЯ ОСЕТИЯ»  СРЕДНЯЯ ГРУППА</vt:lpstr>
      <vt:lpstr>Презентация PowerPoint</vt:lpstr>
      <vt:lpstr>Презентация PowerPoint</vt:lpstr>
      <vt:lpstr>ФОРМЫ РАБОТЫ С УЧАСТНИКАМИ ПРОЕКТА</vt:lpstr>
      <vt:lpstr>                                    «СКОРО В ШКОЛУ МЫ ПОЙДЕМ»</vt:lpstr>
      <vt:lpstr>«ПУТЕШЕСТВИЕ В СТРАНУ МАТЕМАТИКИ»</vt:lpstr>
      <vt:lpstr>СТЕНД: ПОРТРЕТ БУДУЩЕГО ПЕРВОКЛАССНИКА В СООТВЕТСТВИИ С ФГОС ДО </vt:lpstr>
      <vt:lpstr>Родительское собрание  «Скоро в школу»</vt:lpstr>
      <vt:lpstr>РЕЗУЛЬТАТЫ ДИАГНОСТИКО-ПРОГНАСТИЧЕСКОГО СКРИНИНГА ГОТОВНОСТИ К ШКОЛЬНОМУ ОБУЧЕНИЮ </vt:lpstr>
      <vt:lpstr>Портрет будущего первоклассника в соответствии с ФГОС ДО</vt:lpstr>
      <vt:lpstr>Портрет выпускника начальной школы в соответствии с ФГОС НОО</vt:lpstr>
      <vt:lpstr>СПАСИБО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Детское экспериментирование как средство познания мира неживой природы</dc:title>
  <dc:creator>Admin</dc:creator>
  <cp:lastModifiedBy>User</cp:lastModifiedBy>
  <cp:revision>134</cp:revision>
  <dcterms:created xsi:type="dcterms:W3CDTF">2013-03-16T19:18:32Z</dcterms:created>
  <dcterms:modified xsi:type="dcterms:W3CDTF">2022-02-16T07:17:05Z</dcterms:modified>
</cp:coreProperties>
</file>